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4"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C000"/>
    <a:srgbClr val="81B46C"/>
    <a:srgbClr val="5EC759"/>
    <a:srgbClr val="84C000"/>
    <a:srgbClr val="7EB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14" y="15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C1F983D-36E9-4B27-854B-078023867942}"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F983D-36E9-4B27-854B-07802386794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F983D-36E9-4B27-854B-07802386794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F983D-36E9-4B27-854B-07802386794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C1F983D-36E9-4B27-854B-07802386794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F983D-36E9-4B27-854B-07802386794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1F983D-36E9-4B27-854B-07802386794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1F983D-36E9-4B27-854B-07802386794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1F983D-36E9-4B27-854B-07802386794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F983D-36E9-4B27-854B-07802386794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1A3401-41D4-4442-80C3-B297168F182D}" type="datetimeFigureOut">
              <a:rPr lang="en-US" smtClean="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F983D-36E9-4B27-854B-07802386794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1C000"/>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21A3401-41D4-4442-80C3-B297168F182D}" type="datetimeFigureOut">
              <a:rPr lang="en-US" smtClean="0"/>
              <a:t>5/13/2015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C1F983D-36E9-4B27-854B-078023867942}"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28600"/>
            <a:ext cx="2334898" cy="874842"/>
          </a:xfrm>
          <a:prstGeom prst="rect">
            <a:avLst/>
          </a:prstGeom>
        </p:spPr>
      </p:pic>
    </p:spTree>
    <p:extLst>
      <p:ext uri="{BB962C8B-B14F-4D97-AF65-F5344CB8AC3E}">
        <p14:creationId xmlns:p14="http://schemas.microsoft.com/office/powerpoint/2010/main" val="2288407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535812">
            <a:off x="2937801" y="475534"/>
            <a:ext cx="4343400" cy="830997"/>
          </a:xfrm>
          <a:prstGeom prst="rect">
            <a:avLst/>
          </a:prstGeom>
          <a:noFill/>
        </p:spPr>
        <p:txBody>
          <a:bodyPr wrap="square" rtlCol="0">
            <a:spAutoFit/>
          </a:bodyPr>
          <a:lstStyle/>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ALLO, </a:t>
            </a:r>
          </a:p>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JE M’APPELLE…</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rot="518750">
            <a:off x="750238" y="1223760"/>
            <a:ext cx="4768735" cy="4524315"/>
          </a:xfrm>
          <a:prstGeom prst="rect">
            <a:avLst/>
          </a:prstGeom>
          <a:noFill/>
        </p:spPr>
        <p:txBody>
          <a:bodyPr wrap="square" rtlCol="0">
            <a:spAutoFi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…NEO</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NEO a </a:t>
            </a:r>
            <a:r>
              <a:rPr lang="fr-CA" dirty="0" smtClean="0">
                <a:latin typeface="Arial Unicode MS" panose="020B0604020202020204" pitchFamily="34" charset="-128"/>
                <a:ea typeface="Arial Unicode MS" panose="020B0604020202020204" pitchFamily="34" charset="-128"/>
                <a:cs typeface="Arial Unicode MS" panose="020B0604020202020204" pitchFamily="34" charset="-128"/>
              </a:rPr>
              <a:t>été développé par un des plus grands fabricants de plancher stratifies au monde. Cette nouvelle génération de plancher combine les qualités exceptionnelles des sols stratifies et de vinyle. NEO est résistant a l’eau et extrêmement robuste, sans PVC, sans plastifiants, recyclable, écologique et exclusivement fabrique en Allemagne.</a:t>
            </a:r>
          </a:p>
          <a:p>
            <a:r>
              <a:rPr lang="fr-CA" dirty="0" smtClean="0">
                <a:latin typeface="Arial Unicode MS" panose="020B0604020202020204" pitchFamily="34" charset="-128"/>
                <a:ea typeface="Arial Unicode MS" panose="020B0604020202020204" pitchFamily="34" charset="-128"/>
                <a:cs typeface="Arial Unicode MS" panose="020B0604020202020204" pitchFamily="34" charset="-128"/>
              </a:rPr>
              <a:t>NEO</a:t>
            </a:r>
            <a:r>
              <a:rPr lang="fr-CA"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CA" dirty="0" smtClean="0">
                <a:latin typeface="Arial Unicode MS" panose="020B0604020202020204" pitchFamily="34" charset="-128"/>
                <a:ea typeface="Arial Unicode MS" panose="020B0604020202020204" pitchFamily="34" charset="-128"/>
                <a:cs typeface="Arial Unicode MS" panose="020B0604020202020204" pitchFamily="34" charset="-128"/>
              </a:rPr>
              <a:t>est « La nouvelle génération de style de plancher ». NEO est base sur un nouveau matériau bio, appelé, Composite Solid </a:t>
            </a:r>
            <a:r>
              <a:rPr lang="fr-CA" dirty="0" err="1" smtClean="0">
                <a:latin typeface="Arial Unicode MS" panose="020B0604020202020204" pitchFamily="34" charset="-128"/>
                <a:ea typeface="Arial Unicode MS" panose="020B0604020202020204" pitchFamily="34" charset="-128"/>
                <a:cs typeface="Arial Unicode MS" panose="020B0604020202020204" pitchFamily="34" charset="-128"/>
              </a:rPr>
              <a:t>Fibreboard</a:t>
            </a:r>
            <a:r>
              <a:rPr lang="fr-CA"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CA" dirty="0" smtClean="0">
                <a:latin typeface="Arial Unicode MS" panose="020B0604020202020204" pitchFamily="34" charset="-128"/>
                <a:ea typeface="Arial Unicode MS" panose="020B0604020202020204" pitchFamily="34" charset="-128"/>
                <a:cs typeface="Arial Unicode MS" panose="020B0604020202020204" pitchFamily="34" charset="-128"/>
              </a:rPr>
              <a:t>ou CSF, qui permet d’obtenir un revêtement de sol extrêmement écologique pour les espaces d’habitation. </a:t>
            </a:r>
            <a:r>
              <a:rPr lang="fr-FR" dirty="0">
                <a:latin typeface="Arial Unicode MS" panose="020B0604020202020204" pitchFamily="34" charset="-128"/>
                <a:ea typeface="Arial Unicode MS" panose="020B0604020202020204" pitchFamily="34" charset="-128"/>
                <a:cs typeface="Arial Unicode MS" panose="020B0604020202020204" pitchFamily="34" charset="-128"/>
              </a:rPr>
              <a:t>Un revêtement de sol innovant </a:t>
            </a:r>
            <a:r>
              <a:rPr lang="fr-FR" dirty="0" smtClean="0">
                <a:latin typeface="Arial Unicode MS" panose="020B0604020202020204" pitchFamily="34" charset="-128"/>
                <a:ea typeface="Arial Unicode MS" panose="020B0604020202020204" pitchFamily="34" charset="-128"/>
                <a:cs typeface="Arial Unicode MS" panose="020B0604020202020204" pitchFamily="34" charset="-128"/>
              </a:rPr>
              <a:t>qui est </a:t>
            </a:r>
            <a:r>
              <a:rPr lang="fr-FR" dirty="0">
                <a:latin typeface="Arial Unicode MS" panose="020B0604020202020204" pitchFamily="34" charset="-128"/>
                <a:ea typeface="Arial Unicode MS" panose="020B0604020202020204" pitchFamily="34" charset="-128"/>
                <a:cs typeface="Arial Unicode MS" panose="020B0604020202020204" pitchFamily="34" charset="-128"/>
              </a:rPr>
              <a:t>défini par le temps.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4149" y="0"/>
            <a:ext cx="1899851" cy="6858000"/>
          </a:xfrm>
          <a:prstGeom prst="rect">
            <a:avLst/>
          </a:prstGeom>
        </p:spPr>
      </p:pic>
    </p:spTree>
    <p:extLst>
      <p:ext uri="{BB962C8B-B14F-4D97-AF65-F5344CB8AC3E}">
        <p14:creationId xmlns:p14="http://schemas.microsoft.com/office/powerpoint/2010/main" val="146665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56853" cy="6870853"/>
          </a:xfrm>
        </p:spPr>
      </p:pic>
      <p:sp>
        <p:nvSpPr>
          <p:cNvPr id="5" name="TextBox 4"/>
          <p:cNvSpPr txBox="1"/>
          <p:nvPr/>
        </p:nvSpPr>
        <p:spPr>
          <a:xfrm rot="567554">
            <a:off x="5418880" y="1981200"/>
            <a:ext cx="3276600" cy="3046988"/>
          </a:xfrm>
          <a:prstGeom prst="rect">
            <a:avLst/>
          </a:prstGeom>
          <a:solidFill>
            <a:schemeClr val="tx1"/>
          </a:solidFill>
        </p:spPr>
        <p:txBody>
          <a:bodyPr wrap="square" rtlCol="0">
            <a:spAutoFit/>
          </a:bodyPr>
          <a:lstStyle/>
          <a:p>
            <a:r>
              <a:rPr lang="en-US" sz="16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La base se compose de bois naturel issue </a:t>
            </a:r>
            <a:r>
              <a:rPr lang="en-US" sz="1600"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d’une</a:t>
            </a:r>
            <a:r>
              <a:rPr lang="en-US" sz="16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exploitation </a:t>
            </a:r>
            <a:r>
              <a:rPr lang="fr-CA" sz="16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forestière</a:t>
            </a:r>
            <a:r>
              <a:rPr lang="en-US" sz="16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durable. Les </a:t>
            </a:r>
            <a:r>
              <a:rPr lang="fr-CA" sz="16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fibres de bois naturelles sont enveloppées d’un polymère et sont ensuite comprimées pour former ce qui distingue réellement NEO le matériau innovant qu’est le Composite Solid </a:t>
            </a:r>
            <a:r>
              <a:rPr lang="fr-CA" sz="1600"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Fibreboard</a:t>
            </a:r>
            <a:r>
              <a:rPr lang="fr-CA" sz="16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La base robuste et écologique pour une nouvelle génération de planchers sans PVC.</a:t>
            </a:r>
            <a:endParaRPr lang="fr-CA" sz="1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rot="529816">
            <a:off x="3100492" y="3645986"/>
            <a:ext cx="1905000" cy="830997"/>
          </a:xfrm>
          <a:prstGeom prst="rect">
            <a:avLst/>
          </a:prstGeom>
          <a:noFill/>
        </p:spPr>
        <p:txBody>
          <a:bodyPr wrap="square" rtlCol="0">
            <a:spAutoFit/>
          </a:bodyPr>
          <a:lstStyle/>
          <a:p>
            <a:r>
              <a:rPr lang="fr-CA"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ADMIREZ LA NATURE</a:t>
            </a:r>
            <a:endParaRPr lang="fr-CA" sz="2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5066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rot="436795">
            <a:off x="683688" y="2869008"/>
            <a:ext cx="3352800" cy="2585323"/>
          </a:xfrm>
          <a:prstGeom prst="rect">
            <a:avLst/>
          </a:prstGeom>
          <a:solidFill>
            <a:schemeClr val="tx1"/>
          </a:solidFill>
        </p:spPr>
        <p:txBody>
          <a:bodyPr wrap="square" rtlCol="0">
            <a:spAutoFit/>
          </a:bodyPr>
          <a:lstStyle/>
          <a:p>
            <a:r>
              <a:rPr lang="fr-CA"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Ce revêtement de sol ne craint pas les bottes mouilles après une grande promenade dans la foret détrempée ni les batailles navales héroïques dans la baignoire. </a:t>
            </a:r>
          </a:p>
          <a:p>
            <a:endParaRPr lang="fr-CA"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fr-CA"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NEO est résistant a l’eau et facile a entretenir.</a:t>
            </a:r>
            <a:endParaRPr lang="fr-CA"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rot="433478">
            <a:off x="928313" y="2030540"/>
            <a:ext cx="1905000" cy="461665"/>
          </a:xfrm>
          <a:prstGeom prst="rect">
            <a:avLst/>
          </a:prstGeom>
          <a:noFill/>
        </p:spPr>
        <p:txBody>
          <a:bodyPr wrap="square" rtlCol="0">
            <a:spAutoFit/>
          </a:bodyPr>
          <a:lstStyle/>
          <a:p>
            <a:r>
              <a:rPr lang="en-US"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LA PLUIE…</a:t>
            </a:r>
            <a:endParaRPr lang="fr-CA" sz="2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9481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rot="557393">
            <a:off x="4648200" y="2743200"/>
            <a:ext cx="3962400" cy="3416320"/>
          </a:xfrm>
          <a:prstGeom prst="rect">
            <a:avLst/>
          </a:prstGeom>
          <a:solidFill>
            <a:schemeClr val="tx1"/>
          </a:solidFill>
        </p:spPr>
        <p:txBody>
          <a:bodyPr wrap="square" rtlCol="0">
            <a:spAutoFit/>
          </a:bodyPr>
          <a:lstStyle/>
          <a:p>
            <a:r>
              <a:rPr lang="fr-CA"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Grace a ses propriétés hors du commun, NEO est le revêtement de sol pour TOUS les espaces d’habitation: hautement résistant et solide pour la salle de bain et la cuisine, chaud pour les pieds, hygiénique et écologique pour les salles de jeu et les chambres, élégant et chic pour les pièces ou l’on reçoit. Ou que soit pose NEO, ce sol révèle tout son potentiel dans chaque pièce de la maison.</a:t>
            </a:r>
            <a:endParaRPr lang="fr-CA"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rot="600561">
            <a:off x="3866978" y="472490"/>
            <a:ext cx="2002363" cy="830997"/>
          </a:xfrm>
          <a:prstGeom prst="rect">
            <a:avLst/>
          </a:prstGeom>
          <a:noFill/>
        </p:spPr>
        <p:txBody>
          <a:bodyPr wrap="square" rtlCol="0">
            <a:spAutoFit/>
          </a:bodyPr>
          <a:lstStyle/>
          <a:p>
            <a:r>
              <a:rPr lang="en-US" sz="2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PLUS DE FAIT….</a:t>
            </a:r>
            <a:endParaRPr lang="fr-CA"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4756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9144000" cy="5334000"/>
          </a:xfrm>
          <a:prstGeom prst="rect">
            <a:avLst/>
          </a:prstGeom>
        </p:spPr>
      </p:pic>
    </p:spTree>
    <p:extLst>
      <p:ext uri="{BB962C8B-B14F-4D97-AF65-F5344CB8AC3E}">
        <p14:creationId xmlns:p14="http://schemas.microsoft.com/office/powerpoint/2010/main" val="1491506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0"/>
            <a:ext cx="7239000" cy="6842342"/>
          </a:xfrm>
        </p:spPr>
      </p:pic>
    </p:spTree>
    <p:extLst>
      <p:ext uri="{BB962C8B-B14F-4D97-AF65-F5344CB8AC3E}">
        <p14:creationId xmlns:p14="http://schemas.microsoft.com/office/powerpoint/2010/main" val="145824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304800"/>
            <a:ext cx="1600200" cy="369332"/>
          </a:xfrm>
          <a:prstGeom prst="rect">
            <a:avLst/>
          </a:prstGeom>
          <a:noFill/>
        </p:spPr>
        <p:txBody>
          <a:bodyPr wrap="square" rtlCol="0">
            <a:spAutoFit/>
          </a:bodyPr>
          <a:lstStyle/>
          <a:p>
            <a:r>
              <a:rPr lang="en-CA" dirty="0" err="1" smtClean="0"/>
              <a:t>Série</a:t>
            </a:r>
            <a:r>
              <a:rPr lang="en-CA" dirty="0" smtClean="0"/>
              <a:t> </a:t>
            </a:r>
            <a:r>
              <a:rPr lang="en-CA" dirty="0"/>
              <a:t>WOOD </a:t>
            </a:r>
            <a:endParaRPr lang="fr-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2435475436"/>
              </p:ext>
            </p:extLst>
          </p:nvPr>
        </p:nvGraphicFramePr>
        <p:xfrm>
          <a:off x="1828800" y="152922"/>
          <a:ext cx="6976276" cy="761478"/>
        </p:xfrm>
        <a:graphic>
          <a:graphicData uri="http://schemas.openxmlformats.org/drawingml/2006/table">
            <a:tbl>
              <a:tblPr>
                <a:tableStyleId>{5C22544A-7EE6-4342-B048-85BDC9FD1C3A}</a:tableStyleId>
              </a:tblPr>
              <a:tblGrid>
                <a:gridCol w="554162"/>
                <a:gridCol w="2341438"/>
                <a:gridCol w="527052"/>
                <a:gridCol w="369767"/>
                <a:gridCol w="295814"/>
                <a:gridCol w="1077782"/>
                <a:gridCol w="381756"/>
                <a:gridCol w="517217"/>
                <a:gridCol w="418700"/>
                <a:gridCol w="492588"/>
              </a:tblGrid>
              <a:tr h="237120">
                <a:tc>
                  <a:txBody>
                    <a:bodyPr/>
                    <a:lstStyle/>
                    <a:p>
                      <a:pPr algn="ctr" fontAlgn="ctr"/>
                      <a:r>
                        <a:rPr lang="fr-CA" sz="800" u="none" strike="noStrike" dirty="0">
                          <a:effectLst/>
                        </a:rPr>
                        <a:t>CODE</a:t>
                      </a:r>
                      <a:endParaRPr lang="fr-CA" sz="800" b="1" i="0" u="none" strike="noStrike" dirty="0">
                        <a:solidFill>
                          <a:srgbClr val="000000"/>
                        </a:solidFill>
                        <a:effectLst/>
                        <a:latin typeface="Tahoma"/>
                      </a:endParaRPr>
                    </a:p>
                  </a:txBody>
                  <a:tcPr marL="9525" marR="9525" marT="9525" marB="0" anchor="ctr"/>
                </a:tc>
                <a:tc>
                  <a:txBody>
                    <a:bodyPr/>
                    <a:lstStyle/>
                    <a:p>
                      <a:pPr algn="l" fontAlgn="ctr"/>
                      <a:r>
                        <a:rPr lang="fr-CA" sz="800" u="none" strike="noStrike">
                          <a:effectLst/>
                        </a:rPr>
                        <a:t>DESCRIPTION</a:t>
                      </a:r>
                      <a:endParaRPr lang="fr-CA" sz="800" b="1" i="0" u="none" strike="noStrike">
                        <a:solidFill>
                          <a:srgbClr val="000000"/>
                        </a:solidFill>
                        <a:effectLst/>
                        <a:latin typeface="Tahoma"/>
                      </a:endParaRPr>
                    </a:p>
                  </a:txBody>
                  <a:tcPr marL="85725" marR="9525" marT="9525" marB="0" anchor="ctr"/>
                </a:tc>
                <a:tc>
                  <a:txBody>
                    <a:bodyPr/>
                    <a:lstStyle/>
                    <a:p>
                      <a:pPr algn="ctr" fontAlgn="ctr"/>
                      <a:r>
                        <a:rPr lang="fr-CA" sz="800" u="none" strike="noStrike" dirty="0">
                          <a:effectLst/>
                        </a:rPr>
                        <a:t>YEARS ANS</a:t>
                      </a:r>
                      <a:endParaRPr lang="fr-CA" sz="800" b="1" i="0" u="none" strike="noStrike" dirty="0">
                        <a:solidFill>
                          <a:srgbClr val="000000"/>
                        </a:solidFill>
                        <a:effectLst/>
                        <a:latin typeface="Tahoma"/>
                      </a:endParaRPr>
                    </a:p>
                  </a:txBody>
                  <a:tcPr marL="9525" marR="9525" marT="9525" marB="0" anchor="ctr"/>
                </a:tc>
                <a:tc>
                  <a:txBody>
                    <a:bodyPr/>
                    <a:lstStyle/>
                    <a:p>
                      <a:pPr algn="ctr" fontAlgn="ctr"/>
                      <a:r>
                        <a:rPr lang="fr-CA" sz="800" u="none" strike="noStrike">
                          <a:effectLst/>
                        </a:rPr>
                        <a:t>AC</a:t>
                      </a:r>
                      <a:endParaRPr lang="fr-CA" sz="800" b="1"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CLIC</a:t>
                      </a:r>
                      <a:endParaRPr lang="fr-CA" sz="800" b="1" i="0" u="none" strike="noStrike">
                        <a:solidFill>
                          <a:srgbClr val="000000"/>
                        </a:solidFill>
                        <a:effectLst/>
                        <a:latin typeface="Tahoma"/>
                      </a:endParaRPr>
                    </a:p>
                  </a:txBody>
                  <a:tcPr marL="9525" marR="9525" marT="9525" marB="0" anchor="ctr"/>
                </a:tc>
                <a:tc>
                  <a:txBody>
                    <a:bodyPr/>
                    <a:lstStyle/>
                    <a:p>
                      <a:pPr algn="ctr" fontAlgn="ctr"/>
                      <a:r>
                        <a:rPr lang="fr-CA" sz="800" u="none" strike="noStrike" dirty="0">
                          <a:effectLst/>
                        </a:rPr>
                        <a:t>UPC</a:t>
                      </a:r>
                      <a:endParaRPr lang="fr-CA" sz="800" b="1" i="0" u="none" strike="noStrike" dirty="0">
                        <a:solidFill>
                          <a:srgbClr val="000000"/>
                        </a:solidFill>
                        <a:effectLst/>
                        <a:latin typeface="Tahoma"/>
                      </a:endParaRPr>
                    </a:p>
                  </a:txBody>
                  <a:tcPr marL="9525" marR="9525" marT="9525" marB="0" anchor="ctr"/>
                </a:tc>
                <a:tc>
                  <a:txBody>
                    <a:bodyPr/>
                    <a:lstStyle/>
                    <a:p>
                      <a:pPr algn="ctr" fontAlgn="ctr"/>
                      <a:r>
                        <a:rPr lang="fr-CA" sz="800" u="none" strike="noStrike">
                          <a:effectLst/>
                        </a:rPr>
                        <a:t>MM</a:t>
                      </a:r>
                      <a:endParaRPr lang="fr-CA" sz="800" b="1"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MCX/BT PCS/BX</a:t>
                      </a:r>
                      <a:endParaRPr lang="fr-CA" sz="800" b="1"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PC/BT SF/BX</a:t>
                      </a:r>
                      <a:endParaRPr lang="fr-CA" sz="800" b="1"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BT/PAL BX/PLT</a:t>
                      </a:r>
                      <a:endParaRPr lang="fr-CA" sz="800" b="1" i="0" u="none" strike="noStrike">
                        <a:solidFill>
                          <a:srgbClr val="000000"/>
                        </a:solidFill>
                        <a:effectLst/>
                        <a:latin typeface="Tahoma"/>
                      </a:endParaRPr>
                    </a:p>
                  </a:txBody>
                  <a:tcPr marL="9525" marR="9525" marT="9525" marB="0" anchor="ctr"/>
                </a:tc>
              </a:tr>
              <a:tr h="169371">
                <a:tc>
                  <a:txBody>
                    <a:bodyPr/>
                    <a:lstStyle/>
                    <a:p>
                      <a:pPr algn="ctr" fontAlgn="ctr"/>
                      <a:r>
                        <a:rPr lang="fr-CA" sz="800" u="none" strike="noStrike" dirty="0" smtClean="0">
                          <a:effectLst/>
                        </a:rPr>
                        <a:t>35799</a:t>
                      </a:r>
                      <a:endParaRPr lang="fr-CA" sz="800" b="0" i="0" u="none" strike="noStrike" dirty="0">
                        <a:solidFill>
                          <a:srgbClr val="000000"/>
                        </a:solidFill>
                        <a:effectLst/>
                        <a:latin typeface="Tahoma"/>
                      </a:endParaRPr>
                    </a:p>
                  </a:txBody>
                  <a:tcPr marL="9525" marR="9525" marT="9525" marB="0" anchor="ctr"/>
                </a:tc>
                <a:tc>
                  <a:txBody>
                    <a:bodyPr/>
                    <a:lstStyle/>
                    <a:p>
                      <a:pPr algn="l" fontAlgn="ctr"/>
                      <a:r>
                        <a:rPr lang="fr-CA" sz="800" u="none" strike="noStrike" dirty="0" err="1">
                          <a:effectLst/>
                        </a:rPr>
                        <a:t>NEO</a:t>
                      </a:r>
                      <a:r>
                        <a:rPr lang="fr-CA" sz="800" u="none" strike="noStrike" dirty="0">
                          <a:effectLst/>
                        </a:rPr>
                        <a:t> WOOD </a:t>
                      </a:r>
                      <a:r>
                        <a:rPr lang="fr-CA" sz="800" u="none" strike="noStrike" dirty="0" smtClean="0">
                          <a:effectLst/>
                        </a:rPr>
                        <a:t>53</a:t>
                      </a:r>
                      <a:endParaRPr lang="fr-CA" sz="800" b="0" i="0" u="none" strike="noStrike" dirty="0">
                        <a:solidFill>
                          <a:srgbClr val="000000"/>
                        </a:solidFill>
                        <a:effectLst/>
                        <a:latin typeface="Tahoma"/>
                      </a:endParaRPr>
                    </a:p>
                  </a:txBody>
                  <a:tcPr marL="85725" marR="9525" marT="9525" marB="0" anchor="ctr"/>
                </a:tc>
                <a:tc>
                  <a:txBody>
                    <a:bodyPr/>
                    <a:lstStyle/>
                    <a:p>
                      <a:pPr algn="ctr" fontAlgn="ctr"/>
                      <a:r>
                        <a:rPr lang="fr-CA" sz="800" u="none" strike="noStrike">
                          <a:effectLst/>
                        </a:rPr>
                        <a:t>15</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AC4</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ML</a:t>
                      </a:r>
                      <a:endParaRPr lang="fr-CA" sz="800" b="0" i="0" u="none" strike="noStrike">
                        <a:solidFill>
                          <a:srgbClr val="000000"/>
                        </a:solidFill>
                        <a:effectLst/>
                        <a:latin typeface="Tahoma"/>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u="none" strike="noStrike" dirty="0" smtClean="0">
                          <a:effectLst/>
                        </a:rPr>
                        <a:t>4003992409659</a:t>
                      </a:r>
                      <a:endParaRPr lang="fr-CA" sz="800" b="0" i="0" u="none" strike="noStrike" dirty="0" smtClean="0">
                        <a:solidFill>
                          <a:srgbClr val="000000"/>
                        </a:solidFill>
                        <a:effectLst/>
                        <a:latin typeface="Tahoma"/>
                      </a:endParaRPr>
                    </a:p>
                  </a:txBody>
                  <a:tcPr marL="9525" marR="9525" marT="9525" marB="0" anchor="ctr"/>
                </a:tc>
                <a:tc>
                  <a:txBody>
                    <a:bodyPr/>
                    <a:lstStyle/>
                    <a:p>
                      <a:pPr algn="ctr" fontAlgn="ctr"/>
                      <a:r>
                        <a:rPr lang="fr-CA" sz="800" u="none" strike="noStrike">
                          <a:effectLst/>
                        </a:rPr>
                        <a:t>4.5</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14</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33.82</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48</a:t>
                      </a:r>
                      <a:endParaRPr lang="fr-CA" sz="800" b="0" i="0" u="none" strike="noStrike">
                        <a:solidFill>
                          <a:srgbClr val="000000"/>
                        </a:solidFill>
                        <a:effectLst/>
                        <a:latin typeface="Tahoma"/>
                      </a:endParaRPr>
                    </a:p>
                  </a:txBody>
                  <a:tcPr marL="9525" marR="9525" marT="9525" marB="0" anchor="ctr"/>
                </a:tc>
              </a:tr>
              <a:tr h="169371">
                <a:tc>
                  <a:txBody>
                    <a:bodyPr/>
                    <a:lstStyle/>
                    <a:p>
                      <a:pPr algn="ctr" fontAlgn="ctr"/>
                      <a:r>
                        <a:rPr lang="fr-CA" sz="800" u="none" strike="noStrike" dirty="0" smtClean="0">
                          <a:effectLst/>
                        </a:rPr>
                        <a:t>38138</a:t>
                      </a:r>
                      <a:endParaRPr lang="fr-CA" sz="800" b="0" i="0" u="none" strike="noStrike" dirty="0">
                        <a:solidFill>
                          <a:srgbClr val="000000"/>
                        </a:solidFill>
                        <a:effectLst/>
                        <a:latin typeface="Tahoma"/>
                      </a:endParaRPr>
                    </a:p>
                  </a:txBody>
                  <a:tcPr marL="9525" marR="9525" marT="9525" marB="0" anchor="ctr"/>
                </a:tc>
                <a:tc>
                  <a:txBody>
                    <a:bodyPr/>
                    <a:lstStyle/>
                    <a:p>
                      <a:pPr algn="l" fontAlgn="ctr"/>
                      <a:r>
                        <a:rPr lang="fr-CA" sz="800" u="none" strike="noStrike" dirty="0" err="1">
                          <a:effectLst/>
                        </a:rPr>
                        <a:t>NEO</a:t>
                      </a:r>
                      <a:r>
                        <a:rPr lang="fr-CA" sz="800" u="none" strike="noStrike" dirty="0">
                          <a:effectLst/>
                        </a:rPr>
                        <a:t> WOOD </a:t>
                      </a:r>
                      <a:r>
                        <a:rPr lang="fr-CA" sz="800" u="none" strike="noStrike" dirty="0" smtClean="0">
                          <a:effectLst/>
                        </a:rPr>
                        <a:t>14</a:t>
                      </a:r>
                      <a:endParaRPr lang="fr-CA" sz="800" b="0" i="0" u="none" strike="noStrike" dirty="0">
                        <a:solidFill>
                          <a:srgbClr val="000000"/>
                        </a:solidFill>
                        <a:effectLst/>
                        <a:latin typeface="Tahoma"/>
                      </a:endParaRPr>
                    </a:p>
                  </a:txBody>
                  <a:tcPr marL="85725" marR="9525" marT="9525" marB="0" anchor="ctr"/>
                </a:tc>
                <a:tc>
                  <a:txBody>
                    <a:bodyPr/>
                    <a:lstStyle/>
                    <a:p>
                      <a:pPr algn="ctr" fontAlgn="ctr"/>
                      <a:r>
                        <a:rPr lang="fr-CA" sz="800" u="none" strike="noStrike">
                          <a:effectLst/>
                        </a:rPr>
                        <a:t>15</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AC4</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ML</a:t>
                      </a:r>
                      <a:endParaRPr lang="fr-CA" sz="800" b="0" i="0" u="none" strike="noStrike">
                        <a:solidFill>
                          <a:srgbClr val="000000"/>
                        </a:solidFill>
                        <a:effectLst/>
                        <a:latin typeface="Tahoma"/>
                      </a:endParaRPr>
                    </a:p>
                  </a:txBody>
                  <a:tcPr marL="9525" marR="9525" marT="9525" marB="0" anchor="ctr"/>
                </a:tc>
                <a:tc>
                  <a:txBody>
                    <a:bodyPr/>
                    <a:lstStyle/>
                    <a:p>
                      <a:pPr algn="ctr" fontAlgn="ctr"/>
                      <a:r>
                        <a:rPr kumimoji="0" lang="de-DE" sz="800" kern="1200" dirty="0" smtClean="0">
                          <a:solidFill>
                            <a:schemeClr val="dk1"/>
                          </a:solidFill>
                          <a:effectLst/>
                          <a:latin typeface="+mn-lt"/>
                          <a:ea typeface="+mn-ea"/>
                          <a:cs typeface="+mn-cs"/>
                        </a:rPr>
                        <a:t>4003992428377</a:t>
                      </a:r>
                      <a:endParaRPr lang="fr-CA" sz="800" b="0" i="0" u="none" strike="noStrike" dirty="0">
                        <a:solidFill>
                          <a:srgbClr val="000000"/>
                        </a:solidFill>
                        <a:effectLst/>
                        <a:latin typeface="Tahoma"/>
                      </a:endParaRPr>
                    </a:p>
                  </a:txBody>
                  <a:tcPr marL="9525" marR="9525" marT="9525" marB="0" anchor="ctr"/>
                </a:tc>
                <a:tc>
                  <a:txBody>
                    <a:bodyPr/>
                    <a:lstStyle/>
                    <a:p>
                      <a:pPr algn="ctr" fontAlgn="ctr"/>
                      <a:r>
                        <a:rPr lang="fr-CA" sz="800" u="none" strike="noStrike" dirty="0">
                          <a:effectLst/>
                        </a:rPr>
                        <a:t>4.5</a:t>
                      </a:r>
                      <a:endParaRPr lang="fr-CA" sz="800" b="0" i="0" u="none" strike="noStrike" dirty="0">
                        <a:solidFill>
                          <a:srgbClr val="000000"/>
                        </a:solidFill>
                        <a:effectLst/>
                        <a:latin typeface="Tahoma"/>
                      </a:endParaRPr>
                    </a:p>
                  </a:txBody>
                  <a:tcPr marL="9525" marR="9525" marT="9525" marB="0" anchor="ctr"/>
                </a:tc>
                <a:tc>
                  <a:txBody>
                    <a:bodyPr/>
                    <a:lstStyle/>
                    <a:p>
                      <a:pPr algn="ctr" fontAlgn="ctr"/>
                      <a:r>
                        <a:rPr lang="fr-CA" sz="800" u="none" strike="noStrike">
                          <a:effectLst/>
                        </a:rPr>
                        <a:t>14</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33.82</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48</a:t>
                      </a:r>
                      <a:endParaRPr lang="fr-CA" sz="800" b="0" i="0" u="none" strike="noStrike">
                        <a:solidFill>
                          <a:srgbClr val="000000"/>
                        </a:solidFill>
                        <a:effectLst/>
                        <a:latin typeface="Tahoma"/>
                      </a:endParaRPr>
                    </a:p>
                  </a:txBody>
                  <a:tcPr marL="9525" marR="9525" marT="9525" marB="0" anchor="ctr"/>
                </a:tc>
              </a:tr>
              <a:tr h="169371">
                <a:tc>
                  <a:txBody>
                    <a:bodyPr/>
                    <a:lstStyle/>
                    <a:p>
                      <a:pPr algn="ctr" fontAlgn="ctr"/>
                      <a:r>
                        <a:rPr lang="fr-CA" sz="800" u="none" strike="noStrike" dirty="0" smtClean="0">
                          <a:effectLst/>
                        </a:rPr>
                        <a:t>38151</a:t>
                      </a:r>
                      <a:endParaRPr lang="fr-CA" sz="800" b="0" i="0" u="none" strike="noStrike" dirty="0">
                        <a:solidFill>
                          <a:srgbClr val="000000"/>
                        </a:solidFill>
                        <a:effectLst/>
                        <a:latin typeface="Tahoma"/>
                      </a:endParaRPr>
                    </a:p>
                  </a:txBody>
                  <a:tcPr marL="9525" marR="9525" marT="9525" marB="0" anchor="ctr"/>
                </a:tc>
                <a:tc>
                  <a:txBody>
                    <a:bodyPr/>
                    <a:lstStyle/>
                    <a:p>
                      <a:pPr algn="l" fontAlgn="ctr"/>
                      <a:r>
                        <a:rPr lang="fr-CA" sz="800" u="none" strike="noStrike" dirty="0" err="1">
                          <a:effectLst/>
                        </a:rPr>
                        <a:t>NEO</a:t>
                      </a:r>
                      <a:r>
                        <a:rPr lang="fr-CA" sz="800" u="none" strike="noStrike" dirty="0">
                          <a:effectLst/>
                        </a:rPr>
                        <a:t> WOOD </a:t>
                      </a:r>
                      <a:r>
                        <a:rPr lang="fr-CA" sz="800" u="none" strike="noStrike" dirty="0" smtClean="0">
                          <a:effectLst/>
                        </a:rPr>
                        <a:t>41</a:t>
                      </a:r>
                      <a:endParaRPr lang="fr-CA" sz="800" b="0" i="0" u="none" strike="noStrike" dirty="0">
                        <a:solidFill>
                          <a:srgbClr val="000000"/>
                        </a:solidFill>
                        <a:effectLst/>
                        <a:latin typeface="Tahoma"/>
                      </a:endParaRPr>
                    </a:p>
                  </a:txBody>
                  <a:tcPr marL="85725" marR="9525" marT="9525" marB="0" anchor="ctr"/>
                </a:tc>
                <a:tc>
                  <a:txBody>
                    <a:bodyPr/>
                    <a:lstStyle/>
                    <a:p>
                      <a:pPr algn="ctr" fontAlgn="ctr"/>
                      <a:r>
                        <a:rPr lang="fr-CA" sz="800" u="none" strike="noStrike">
                          <a:effectLst/>
                        </a:rPr>
                        <a:t>15</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AC4</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ML</a:t>
                      </a:r>
                      <a:endParaRPr lang="fr-CA" sz="800" b="0" i="0" u="none" strike="noStrike">
                        <a:solidFill>
                          <a:srgbClr val="000000"/>
                        </a:solidFill>
                        <a:effectLst/>
                        <a:latin typeface="Tahoma"/>
                      </a:endParaRPr>
                    </a:p>
                  </a:txBody>
                  <a:tcPr marL="9525" marR="9525" marT="9525" marB="0" anchor="ctr"/>
                </a:tc>
                <a:tc>
                  <a:txBody>
                    <a:bodyPr/>
                    <a:lstStyle/>
                    <a:p>
                      <a:pPr algn="ctr" fontAlgn="ctr"/>
                      <a:r>
                        <a:rPr kumimoji="0" lang="en-CA" sz="800" kern="1200" dirty="0" smtClean="0">
                          <a:solidFill>
                            <a:schemeClr val="dk1"/>
                          </a:solidFill>
                          <a:effectLst/>
                          <a:latin typeface="+mn-lt"/>
                          <a:ea typeface="+mn-ea"/>
                          <a:cs typeface="+mn-cs"/>
                        </a:rPr>
                        <a:t>4003992428506</a:t>
                      </a:r>
                      <a:endParaRPr lang="fr-CA" sz="800" b="0" i="0" u="none" strike="noStrike" dirty="0">
                        <a:solidFill>
                          <a:srgbClr val="000000"/>
                        </a:solidFill>
                        <a:effectLst/>
                        <a:latin typeface="Tahoma"/>
                      </a:endParaRPr>
                    </a:p>
                  </a:txBody>
                  <a:tcPr marL="9525" marR="9525" marT="9525" marB="0" anchor="ctr"/>
                </a:tc>
                <a:tc>
                  <a:txBody>
                    <a:bodyPr/>
                    <a:lstStyle/>
                    <a:p>
                      <a:pPr algn="ctr" fontAlgn="ctr"/>
                      <a:r>
                        <a:rPr lang="fr-CA" sz="800" u="none" strike="noStrike">
                          <a:effectLst/>
                        </a:rPr>
                        <a:t>4.5</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14</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a:effectLst/>
                        </a:rPr>
                        <a:t>33.82</a:t>
                      </a:r>
                      <a:endParaRPr lang="fr-CA" sz="800" b="0" i="0" u="none" strike="noStrike">
                        <a:solidFill>
                          <a:srgbClr val="000000"/>
                        </a:solidFill>
                        <a:effectLst/>
                        <a:latin typeface="Tahoma"/>
                      </a:endParaRPr>
                    </a:p>
                  </a:txBody>
                  <a:tcPr marL="9525" marR="9525" marT="9525" marB="0" anchor="ctr"/>
                </a:tc>
                <a:tc>
                  <a:txBody>
                    <a:bodyPr/>
                    <a:lstStyle/>
                    <a:p>
                      <a:pPr algn="ctr" fontAlgn="ctr"/>
                      <a:r>
                        <a:rPr lang="fr-CA" sz="800" u="none" strike="noStrike" dirty="0">
                          <a:effectLst/>
                        </a:rPr>
                        <a:t>48</a:t>
                      </a:r>
                      <a:endParaRPr lang="fr-CA" sz="800" b="0" i="0" u="none" strike="noStrike" dirty="0">
                        <a:solidFill>
                          <a:srgbClr val="000000"/>
                        </a:solidFill>
                        <a:effectLst/>
                        <a:latin typeface="Tahoma"/>
                      </a:endParaRPr>
                    </a:p>
                  </a:txBody>
                  <a:tcPr marL="9525" marR="9525" marT="9525" marB="0" anchor="ctr"/>
                </a:tc>
              </a:tr>
            </a:tbl>
          </a:graphicData>
        </a:graphic>
      </p:graphicFrame>
      <p:sp>
        <p:nvSpPr>
          <p:cNvPr id="8" name="TextBox 7"/>
          <p:cNvSpPr txBox="1"/>
          <p:nvPr/>
        </p:nvSpPr>
        <p:spPr>
          <a:xfrm>
            <a:off x="978003" y="5572942"/>
            <a:ext cx="1575122" cy="1477328"/>
          </a:xfrm>
          <a:prstGeom prst="rect">
            <a:avLst/>
          </a:prstGeom>
          <a:noFill/>
        </p:spPr>
        <p:txBody>
          <a:bodyPr wrap="square" rtlCol="0">
            <a:spAutoFit/>
          </a:bodyPr>
          <a:lstStyle/>
          <a:p>
            <a:pPr algn="ct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35799</a:t>
            </a:r>
          </a:p>
          <a:p>
            <a:pPr algn="ctr"/>
            <a:r>
              <a:rPr lang="fr-CA" dirty="0" err="1" smtClean="0"/>
              <a:t>Sku</a:t>
            </a:r>
            <a:r>
              <a:rPr lang="fr-CA" dirty="0" smtClean="0"/>
              <a:t> 71415292</a:t>
            </a:r>
            <a:endParaRPr lang="en-CA" dirty="0"/>
          </a:p>
          <a:p>
            <a:pPr algn="ctr"/>
            <a:r>
              <a:rPr lang="fr-CA" dirty="0"/>
              <a:t>000368788</a:t>
            </a:r>
            <a:endParaRPr lang="en-CA" dirty="0"/>
          </a:p>
          <a:p>
            <a:pPr algn="ctr"/>
            <a:r>
              <a:rPr lang="fr-CA" dirty="0"/>
              <a:t>051130306</a:t>
            </a:r>
            <a:endParaRPr lang="en-CA" dirty="0"/>
          </a:p>
          <a:p>
            <a:endParaRPr lang="fr-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365" y="1135711"/>
            <a:ext cx="2438399" cy="4419600"/>
          </a:xfrm>
          <a:prstGeom prst="rect">
            <a:avLst/>
          </a:prstGeom>
        </p:spPr>
      </p:pic>
      <p:sp>
        <p:nvSpPr>
          <p:cNvPr id="10" name="TextBox 9"/>
          <p:cNvSpPr txBox="1"/>
          <p:nvPr/>
        </p:nvSpPr>
        <p:spPr>
          <a:xfrm>
            <a:off x="3891832" y="5533072"/>
            <a:ext cx="1665134" cy="1477328"/>
          </a:xfrm>
          <a:prstGeom prst="rect">
            <a:avLst/>
          </a:prstGeom>
          <a:noFill/>
        </p:spPr>
        <p:txBody>
          <a:bodyPr wrap="square" rtlCol="0">
            <a:spAutoFit/>
          </a:bodyPr>
          <a:lstStyle/>
          <a:p>
            <a:pPr algn="ct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38138</a:t>
            </a:r>
          </a:p>
          <a:p>
            <a:pPr algn="ctr"/>
            <a:r>
              <a:rPr lang="fr-CA" dirty="0" err="1" smtClean="0"/>
              <a:t>Sku</a:t>
            </a:r>
            <a:r>
              <a:rPr lang="fr-CA" dirty="0" smtClean="0"/>
              <a:t> 84665460 </a:t>
            </a:r>
            <a:endParaRPr lang="en-CA" dirty="0"/>
          </a:p>
          <a:p>
            <a:pPr algn="ctr"/>
            <a:r>
              <a:rPr lang="fr-CA" dirty="0"/>
              <a:t>000378103</a:t>
            </a:r>
            <a:endParaRPr lang="en-CA" dirty="0"/>
          </a:p>
          <a:p>
            <a:pPr algn="ctr"/>
            <a:r>
              <a:rPr lang="fr-CA" dirty="0"/>
              <a:t>051139851</a:t>
            </a:r>
            <a:endParaRPr lang="en-CA" dirty="0"/>
          </a:p>
          <a:p>
            <a:endParaRPr lang="fr-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11"/>
          <p:cNvSpPr txBox="1"/>
          <p:nvPr/>
        </p:nvSpPr>
        <p:spPr>
          <a:xfrm>
            <a:off x="6635032" y="5584351"/>
            <a:ext cx="1665134" cy="1477328"/>
          </a:xfrm>
          <a:prstGeom prst="rect">
            <a:avLst/>
          </a:prstGeom>
          <a:noFill/>
        </p:spPr>
        <p:txBody>
          <a:bodyPr wrap="square" rtlCol="0">
            <a:spAutoFit/>
          </a:bodyPr>
          <a:lstStyle/>
          <a:p>
            <a:pPr algn="ct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38151</a:t>
            </a:r>
          </a:p>
          <a:p>
            <a:pPr algn="ctr"/>
            <a:r>
              <a:rPr lang="fr-CA" dirty="0" err="1" smtClean="0"/>
              <a:t>Sku</a:t>
            </a:r>
            <a:r>
              <a:rPr lang="fr-CA" dirty="0" smtClean="0"/>
              <a:t> 84665459</a:t>
            </a:r>
            <a:endParaRPr lang="en-CA" dirty="0"/>
          </a:p>
          <a:p>
            <a:pPr algn="ctr"/>
            <a:r>
              <a:rPr lang="fr-CA" dirty="0"/>
              <a:t>000378102</a:t>
            </a:r>
            <a:endParaRPr lang="en-CA" dirty="0"/>
          </a:p>
          <a:p>
            <a:pPr algn="ctr"/>
            <a:r>
              <a:rPr lang="fr-CA" dirty="0"/>
              <a:t>051139850</a:t>
            </a:r>
            <a:endParaRPr lang="en-CA" dirty="0"/>
          </a:p>
          <a:p>
            <a:endParaRPr lang="fr-CA"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123784"/>
            <a:ext cx="2438399" cy="44136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1135711"/>
            <a:ext cx="2438399" cy="4413637"/>
          </a:xfrm>
          <a:prstGeom prst="rect">
            <a:avLst/>
          </a:prstGeom>
        </p:spPr>
      </p:pic>
    </p:spTree>
    <p:extLst>
      <p:ext uri="{BB962C8B-B14F-4D97-AF65-F5344CB8AC3E}">
        <p14:creationId xmlns:p14="http://schemas.microsoft.com/office/powerpoint/2010/main" val="529126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2802</TotalTime>
  <Words>315</Words>
  <Application>Microsoft Office PowerPoint</Application>
  <PresentationFormat>On-screen Show (4:3)</PresentationFormat>
  <Paragraphs>66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Passarinho --- Monoserra</dc:creator>
  <cp:lastModifiedBy>Sergio Passarinho --- Monoserra</cp:lastModifiedBy>
  <cp:revision>17</cp:revision>
  <dcterms:created xsi:type="dcterms:W3CDTF">2014-09-16T15:47:26Z</dcterms:created>
  <dcterms:modified xsi:type="dcterms:W3CDTF">2015-05-13T18:58:10Z</dcterms:modified>
</cp:coreProperties>
</file>